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8" r:id="rId3"/>
    <p:sldId id="257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59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34"/>
    <p:restoredTop sz="77630"/>
  </p:normalViewPr>
  <p:slideViewPr>
    <p:cSldViewPr snapToGrid="0" snapToObjects="1">
      <p:cViewPr varScale="1">
        <p:scale>
          <a:sx n="100" d="100"/>
          <a:sy n="100" d="100"/>
        </p:scale>
        <p:origin x="18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121" d="100"/>
          <a:sy n="121" d="100"/>
        </p:scale>
        <p:origin x="5072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B53D05E7-D873-3F4A-8231-A18E97023C0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ADE663-A63D-094B-9718-2813E76EF7B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5A4552-A211-0244-A52E-2B559F7881E2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FE3DD8-62A1-914C-80BE-EA26C85D759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C2A7DE-7CFE-6542-A7E7-C8198315F93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C419CF-04A3-BA4D-BA36-011A8F43CD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6434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1B161C-2849-E342-A6F7-32EFDD2AE6DB}" type="datetimeFigureOut">
              <a:rPr lang="en-US" smtClean="0"/>
              <a:t>11/24/19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E14AC5-D803-6641-9F60-DFE45F246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8234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E14AC5-D803-6641-9F60-DFE45F246D8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863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P166 – </a:t>
            </a:r>
            <a:r>
              <a:rPr lang="en-US" dirty="0" err="1"/>
              <a:t>Auszeichnungen</a:t>
            </a:r>
            <a:endParaRPr lang="en-US" dirty="0"/>
          </a:p>
          <a:p>
            <a:r>
              <a:rPr lang="en-US" dirty="0"/>
              <a:t>P 31 –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eine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E14AC5-D803-6641-9F60-DFE45F246D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015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Fehlerhafte</a:t>
            </a:r>
            <a:r>
              <a:rPr lang="en-US" dirty="0"/>
              <a:t> </a:t>
            </a:r>
            <a:r>
              <a:rPr lang="en-US" dirty="0" err="1"/>
              <a:t>Schauspieler</a:t>
            </a:r>
            <a:r>
              <a:rPr lang="en-US" dirty="0"/>
              <a:t> (</a:t>
            </a:r>
            <a:r>
              <a:rPr lang="en-US" dirty="0" err="1"/>
              <a:t>ev</a:t>
            </a:r>
            <a:r>
              <a:rPr lang="en-US" dirty="0"/>
              <a:t>. </a:t>
            </a:r>
            <a:r>
              <a:rPr lang="en-US" dirty="0" err="1"/>
              <a:t>Selber</a:t>
            </a:r>
            <a:r>
              <a:rPr lang="en-US" dirty="0"/>
              <a:t> Name </a:t>
            </a:r>
            <a:r>
              <a:rPr lang="en-US" dirty="0" err="1"/>
              <a:t>aber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wirklich</a:t>
            </a:r>
            <a:r>
              <a:rPr lang="en-US" dirty="0"/>
              <a:t> die Person, </a:t>
            </a:r>
            <a:r>
              <a:rPr lang="en-US" dirty="0" err="1"/>
              <a:t>Fussballerin</a:t>
            </a:r>
            <a:r>
              <a:rPr lang="en-US" dirty="0"/>
              <a:t> </a:t>
            </a:r>
            <a:r>
              <a:rPr lang="en-US" dirty="0" err="1"/>
              <a:t>z.b</a:t>
            </a:r>
            <a:r>
              <a:rPr lang="en-US" dirty="0"/>
              <a:t>.) </a:t>
            </a:r>
          </a:p>
          <a:p>
            <a:endParaRPr lang="en-US" dirty="0"/>
          </a:p>
          <a:p>
            <a:r>
              <a:rPr lang="en-US" dirty="0" err="1"/>
              <a:t>Geburtstag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</a:t>
            </a:r>
            <a:r>
              <a:rPr lang="en-US" dirty="0" err="1"/>
              <a:t>vorhanden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 err="1"/>
              <a:t>Geburtstag</a:t>
            </a:r>
            <a:r>
              <a:rPr lang="en-US" dirty="0"/>
              <a:t> war </a:t>
            </a:r>
            <a:r>
              <a:rPr lang="en-US" dirty="0" err="1"/>
              <a:t>einfach</a:t>
            </a:r>
            <a:r>
              <a:rPr lang="en-US" dirty="0"/>
              <a:t> 20</a:t>
            </a:r>
            <a:r>
              <a:rPr lang="en-US" baseline="30000" dirty="0"/>
              <a:t>th</a:t>
            </a:r>
            <a:r>
              <a:rPr lang="en-US" dirty="0"/>
              <a:t> Century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E14AC5-D803-6641-9F60-DFE45F246D8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6535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113 Genres </a:t>
            </a:r>
          </a:p>
          <a:p>
            <a:endParaRPr lang="en-US" dirty="0"/>
          </a:p>
          <a:p>
            <a:r>
              <a:rPr lang="en-US" dirty="0" err="1"/>
              <a:t>Viele</a:t>
            </a:r>
            <a:r>
              <a:rPr lang="en-US" dirty="0"/>
              <a:t>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untervertreten</a:t>
            </a:r>
            <a:r>
              <a:rPr lang="en-US" dirty="0"/>
              <a:t> (</a:t>
            </a:r>
            <a:r>
              <a:rPr lang="en-US" dirty="0" err="1"/>
              <a:t>kommen</a:t>
            </a:r>
            <a:r>
              <a:rPr lang="en-US" dirty="0"/>
              <a:t> 1-2 mal </a:t>
            </a:r>
            <a:r>
              <a:rPr lang="en-US" dirty="0" err="1"/>
              <a:t>vor</a:t>
            </a:r>
            <a:r>
              <a:rPr lang="en-US" dirty="0"/>
              <a:t>) </a:t>
            </a:r>
          </a:p>
          <a:p>
            <a:endParaRPr lang="en-US" dirty="0"/>
          </a:p>
          <a:p>
            <a:r>
              <a:rPr lang="en-US" dirty="0" err="1"/>
              <a:t>Bereinigung</a:t>
            </a:r>
            <a:r>
              <a:rPr lang="en-US" dirty="0"/>
              <a:t> auf 26 Genres mind. 10 mal </a:t>
            </a:r>
            <a:r>
              <a:rPr lang="en-US" dirty="0" err="1"/>
              <a:t>vorkommen</a:t>
            </a:r>
            <a:r>
              <a:rPr lang="en-US" dirty="0"/>
              <a:t> </a:t>
            </a:r>
          </a:p>
          <a:p>
            <a:r>
              <a:rPr lang="en-US" dirty="0"/>
              <a:t>Und </a:t>
            </a:r>
            <a:r>
              <a:rPr lang="en-US" dirty="0" err="1"/>
              <a:t>zusammenfassen</a:t>
            </a:r>
            <a:r>
              <a:rPr lang="en-US" dirty="0"/>
              <a:t> von </a:t>
            </a:r>
            <a:r>
              <a:rPr lang="en-US" dirty="0" err="1"/>
              <a:t>gewissen</a:t>
            </a:r>
            <a:r>
              <a:rPr lang="en-US" dirty="0"/>
              <a:t> Genres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mapping of political thriller to thriller film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mapping of romantic comedy to comedy and romance films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mapping of comedy-drama to comedy and drama films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E14AC5-D803-6641-9F60-DFE45F246D8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516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91055A-08DE-2844-8000-C1AF1616AB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FBD81B-DFB8-EF48-BE60-C81BAB6DC1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7324B9-5ECD-234F-82A4-439C275EF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2300A-E98C-E742-9572-33956F4AC6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B37231-8B88-FE4C-8870-15B66FABF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53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5565F-4502-274F-AD93-EE18C3185E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5B3A9C-4BF7-054E-B5FE-3A21692955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0B126-DB97-4A42-A3DA-0CE7E7B56C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11/24/19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044D6-D389-FF40-B8D5-C38361064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31536-D511-BD4A-9450-4EF6DBF05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01198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6E6E72-08F8-FB4B-A390-657FE7769D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E4BDD4-C35C-954D-ACA2-3CE15E8125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F1C3B3-1D2F-DD41-B2F0-4DFF9CE44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11/24/19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9B7C49-F7CD-0346-8166-5504DE2DE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19901-ADFF-3645-81DB-A55D5DDF0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6288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6E026-5132-DE45-910B-8316CF167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AB8ED-E889-D846-9365-8CAD6825DC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877870-EDB3-664E-A10C-DB90C32C36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11/24/19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6E3780-597C-7745-B8A4-9247DFCEE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BB8C14-0970-F843-A015-BE5D9F89E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504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DB7E0-23DE-5646-88B7-310438D97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BE7A40-D9D2-0645-A42A-3FF34251F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FDF572-76D4-C745-B13A-27BC381D85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1889C-25A5-FB43-A248-503ED576B2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F0C9F0-45DE-7B45-BFA3-958484750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899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7DAF2-E522-1F4B-9007-3B7919051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BDF7A6-23F8-F549-9A21-DD99D67B74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D8F00-C62B-DA46-A01F-5C1FB8CB7C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3C6A34-68AB-8C42-B214-990897D9B3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11/24/19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1EF89E-AA5D-1C46-9110-62CF7D763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DAF2B2-66A7-9140-98F3-910ED36B0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2037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414ED-3B70-5A4A-9EF7-43438FB77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2EF38-DAF4-A54A-B035-F5616EC63E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D7B0DD-A2C7-FE40-95BD-953240C20A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50A150-3081-8F4B-8836-31E72AF769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E1B8C5-113B-5644-9020-4831562ED6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58D3BF-8641-5D4C-8E3E-DE87D3E38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11/24/19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F652D8-5054-144D-9503-76C147A0F5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799F76-B424-1147-81FF-478BCC7F2F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901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F3A29-0F23-4B4A-B966-79E676AB10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A6F63E-5CD0-0E46-A03B-43D0DB758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8BC5C3-8298-D245-92B1-8DAE9A461A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25FB4A-481C-4541-B764-DA55D329E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332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E7199F-3838-1042-B9D5-7558B7086F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C9545C-6067-7F49-8535-67815BB2E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DB1F0B-7EA7-4340-BC7C-C40D3BB5A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9503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9458F-5439-924A-9FE9-D206B442C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BA169-9A09-C241-9F50-EDC65B486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213B51-954A-A348-98FA-E0942E5426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618494-25FC-EC4C-88B6-AE79B3851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11/24/19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6253CF-AE67-E143-B895-F5C06DBDA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26E756-505E-AA4A-B7AB-FD921ED3B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1257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70FD9-2379-7D4E-89EF-C920D4110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778F2B1-C15C-184D-AF0B-F098E39ECB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B2F287-937B-DB48-B671-F1CF376662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38DF6F-7A1D-5547-BA18-64C133549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11/24/19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72D915-4106-B247-BB41-FF7E47D797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5BEA6A-6739-9E46-86A6-93CA672A6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62523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981117-1B20-0148-B079-E8F0BC282F31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-7949" y="5534321"/>
            <a:ext cx="12192000" cy="2963333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B33322-FDF2-8348-9932-C3E936C4B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8A6C3-96CF-6C45-B078-84FCF4D0A3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1D658-15B2-1943-848F-E2057C2E13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11/24/19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7EB9C-B626-564B-B48C-ED43D2E545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446226-E235-354F-B407-B6B67CFFCD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024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6EAE4-D8AF-504D-B99B-CDE547F947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32E810-1912-F149-8242-B4707FE193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0017DC-ED12-0E44-B7B9-2D3A430F7F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7315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BE4EAB9-33D7-AD48-8654-6EA72E53B28A}"/>
              </a:ext>
            </a:extLst>
          </p:cNvPr>
          <p:cNvSpPr txBox="1"/>
          <p:nvPr/>
        </p:nvSpPr>
        <p:spPr>
          <a:xfrm>
            <a:off x="3177702" y="374070"/>
            <a:ext cx="5836596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Ubuntu" panose="020B0504030602030204" pitchFamily="34" charset="0"/>
              </a:rPr>
              <a:t>SNA Project </a:t>
            </a:r>
          </a:p>
          <a:p>
            <a:pPr algn="ctr"/>
            <a:r>
              <a:rPr lang="en-US" sz="2000" dirty="0">
                <a:latin typeface="Ubuntu" panose="020B0504030602030204" pitchFamily="34" charset="0"/>
              </a:rPr>
              <a:t>CAS Data Science </a:t>
            </a:r>
          </a:p>
          <a:p>
            <a:pPr algn="ctr"/>
            <a:endParaRPr lang="en-US" sz="3200" dirty="0">
              <a:latin typeface="Ubuntu" panose="020B0504030602030204" pitchFamily="34" charset="0"/>
            </a:endParaRPr>
          </a:p>
          <a:p>
            <a:pPr algn="ctr"/>
            <a:r>
              <a:rPr lang="en-US" sz="3200" dirty="0">
                <a:latin typeface="Ubuntu" panose="020B0504030602030204" pitchFamily="34" charset="0"/>
              </a:rPr>
              <a:t>Oscar Winning Movies Analysis </a:t>
            </a:r>
          </a:p>
        </p:txBody>
      </p:sp>
    </p:spTree>
    <p:extLst>
      <p:ext uri="{BB962C8B-B14F-4D97-AF65-F5344CB8AC3E}">
        <p14:creationId xmlns:p14="http://schemas.microsoft.com/office/powerpoint/2010/main" val="8216293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DB3A7-4926-7A46-BD71-848A9B13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Verteilung</a:t>
            </a:r>
            <a:r>
              <a:rPr lang="en-US" dirty="0"/>
              <a:t> der </a:t>
            </a:r>
            <a:r>
              <a:rPr lang="en-US" dirty="0" err="1"/>
              <a:t>Filme</a:t>
            </a:r>
            <a:r>
              <a:rPr lang="en-US" dirty="0"/>
              <a:t> pro </a:t>
            </a:r>
            <a:r>
              <a:rPr lang="en-US" dirty="0" err="1"/>
              <a:t>Jahr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38BD95E-FCC1-F94E-A5AA-B1D7FFDF09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6441" y="1961789"/>
            <a:ext cx="8216900" cy="3289300"/>
          </a:xfrm>
        </p:spPr>
      </p:pic>
    </p:spTree>
    <p:extLst>
      <p:ext uri="{BB962C8B-B14F-4D97-AF65-F5344CB8AC3E}">
        <p14:creationId xmlns:p14="http://schemas.microsoft.com/office/powerpoint/2010/main" val="17940145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46B363-2807-B549-856F-E9988483D5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Pitfalls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B36C1F-F95C-7540-BEA7-A5A2C71823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SparQL</a:t>
            </a:r>
            <a:endParaRPr lang="en-US" dirty="0"/>
          </a:p>
          <a:p>
            <a:pPr lvl="1"/>
            <a:r>
              <a:rPr lang="en-US" dirty="0" err="1"/>
              <a:t>GroupBy</a:t>
            </a:r>
            <a:r>
              <a:rPr lang="en-US" dirty="0"/>
              <a:t> </a:t>
            </a:r>
            <a:r>
              <a:rPr lang="en-US" dirty="0" err="1"/>
              <a:t>verhält</a:t>
            </a:r>
            <a:r>
              <a:rPr lang="en-US" dirty="0"/>
              <a:t> </a:t>
            </a:r>
            <a:r>
              <a:rPr lang="en-US" dirty="0" err="1"/>
              <a:t>sich</a:t>
            </a:r>
            <a:r>
              <a:rPr lang="en-US" dirty="0"/>
              <a:t> </a:t>
            </a:r>
            <a:r>
              <a:rPr lang="en-US" dirty="0" err="1"/>
              <a:t>anders</a:t>
            </a:r>
            <a:r>
              <a:rPr lang="en-US" dirty="0"/>
              <a:t> </a:t>
            </a:r>
            <a:r>
              <a:rPr lang="en-US" dirty="0" err="1"/>
              <a:t>wie</a:t>
            </a:r>
            <a:r>
              <a:rPr lang="en-US" dirty="0"/>
              <a:t> </a:t>
            </a:r>
            <a:r>
              <a:rPr lang="en-US" dirty="0" err="1"/>
              <a:t>bei</a:t>
            </a:r>
            <a:r>
              <a:rPr lang="en-US" dirty="0"/>
              <a:t> SQL </a:t>
            </a:r>
          </a:p>
          <a:p>
            <a:pPr lvl="1"/>
            <a:r>
              <a:rPr lang="en-US" dirty="0" err="1"/>
              <a:t>Suche</a:t>
            </a:r>
            <a:r>
              <a:rPr lang="en-US" dirty="0"/>
              <a:t> </a:t>
            </a:r>
            <a:r>
              <a:rPr lang="en-US" dirty="0" err="1"/>
              <a:t>nach</a:t>
            </a:r>
            <a:r>
              <a:rPr lang="en-US" dirty="0"/>
              <a:t> String (</a:t>
            </a:r>
            <a:r>
              <a:rPr lang="en-US" dirty="0" err="1"/>
              <a:t>z.B</a:t>
            </a:r>
            <a:r>
              <a:rPr lang="en-US" dirty="0"/>
              <a:t>. Film)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nicht</a:t>
            </a:r>
            <a:r>
              <a:rPr lang="en-US" dirty="0"/>
              <a:t> trivial und </a:t>
            </a:r>
            <a:r>
              <a:rPr lang="en-US" dirty="0" err="1"/>
              <a:t>liefert</a:t>
            </a:r>
            <a:r>
              <a:rPr lang="en-US" dirty="0"/>
              <a:t> div. </a:t>
            </a:r>
            <a:r>
              <a:rPr lang="en-US" dirty="0" err="1"/>
              <a:t>Resultate</a:t>
            </a:r>
            <a:endParaRPr lang="en-US" dirty="0"/>
          </a:p>
          <a:p>
            <a:r>
              <a:rPr lang="en-US" dirty="0" err="1"/>
              <a:t>Gephi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Edges </a:t>
            </a:r>
            <a:r>
              <a:rPr lang="en-US" dirty="0" err="1"/>
              <a:t>sollten</a:t>
            </a:r>
            <a:r>
              <a:rPr lang="en-US" dirty="0"/>
              <a:t> </a:t>
            </a:r>
            <a:r>
              <a:rPr lang="en-US" dirty="0" err="1"/>
              <a:t>kein</a:t>
            </a:r>
            <a:r>
              <a:rPr lang="en-US" dirty="0"/>
              <a:t> Attribute “Type” </a:t>
            </a:r>
            <a:r>
              <a:rPr lang="en-US" dirty="0" err="1"/>
              <a:t>haben</a:t>
            </a:r>
            <a:r>
              <a:rPr lang="en-US" dirty="0"/>
              <a:t>, dies </a:t>
            </a:r>
            <a:r>
              <a:rPr lang="en-US" dirty="0" err="1"/>
              <a:t>wurde</a:t>
            </a:r>
            <a:r>
              <a:rPr lang="en-US" dirty="0"/>
              <a:t> </a:t>
            </a:r>
            <a:r>
              <a:rPr lang="en-US" dirty="0" err="1"/>
              <a:t>automatisch</a:t>
            </a:r>
            <a:r>
              <a:rPr lang="en-US" dirty="0"/>
              <a:t> </a:t>
            </a:r>
            <a:r>
              <a:rPr lang="en-US" dirty="0" err="1"/>
              <a:t>interpretiert</a:t>
            </a:r>
            <a:r>
              <a:rPr lang="en-US" dirty="0"/>
              <a:t> und </a:t>
            </a:r>
            <a:r>
              <a:rPr lang="en-US" dirty="0" err="1"/>
              <a:t>endete</a:t>
            </a:r>
            <a:r>
              <a:rPr lang="en-US" dirty="0"/>
              <a:t> in (Un)directed Edges</a:t>
            </a:r>
          </a:p>
          <a:p>
            <a:pPr lvl="1"/>
            <a:r>
              <a:rPr lang="en-US" dirty="0"/>
              <a:t>Actors </a:t>
            </a:r>
            <a:r>
              <a:rPr lang="en-US" dirty="0" err="1"/>
              <a:t>bekamen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</a:t>
            </a:r>
            <a:r>
              <a:rPr lang="en-US" dirty="0" err="1"/>
              <a:t>irgend</a:t>
            </a:r>
            <a:r>
              <a:rPr lang="en-US" dirty="0"/>
              <a:t>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Grund</a:t>
            </a:r>
            <a:r>
              <a:rPr lang="en-US" dirty="0"/>
              <a:t> </a:t>
            </a:r>
            <a:r>
              <a:rPr lang="en-US" dirty="0" err="1"/>
              <a:t>automatisch</a:t>
            </a:r>
            <a:r>
              <a:rPr lang="en-US" dirty="0"/>
              <a:t> weight 2.0</a:t>
            </a:r>
          </a:p>
        </p:txBody>
      </p:sp>
    </p:spTree>
    <p:extLst>
      <p:ext uri="{BB962C8B-B14F-4D97-AF65-F5344CB8AC3E}">
        <p14:creationId xmlns:p14="http://schemas.microsoft.com/office/powerpoint/2010/main" val="22868609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E1BB4-E4F0-B849-B28B-F8B65F41AD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8669F7-A0A0-9447-98C2-4AD854B9B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Fragestellungen</a:t>
            </a:r>
            <a:r>
              <a:rPr lang="en-US" dirty="0"/>
              <a:t> </a:t>
            </a:r>
          </a:p>
          <a:p>
            <a:r>
              <a:rPr lang="en-US" dirty="0" err="1"/>
              <a:t>Datenbeschaffung</a:t>
            </a:r>
            <a:r>
              <a:rPr lang="en-US" dirty="0"/>
              <a:t> </a:t>
            </a:r>
          </a:p>
          <a:p>
            <a:r>
              <a:rPr lang="en-US" dirty="0"/>
              <a:t>Explorative </a:t>
            </a:r>
            <a:r>
              <a:rPr lang="en-US" dirty="0" err="1"/>
              <a:t>Datenanalyse</a:t>
            </a:r>
            <a:r>
              <a:rPr lang="en-US" dirty="0"/>
              <a:t> und </a:t>
            </a:r>
            <a:r>
              <a:rPr lang="en-US" dirty="0" err="1"/>
              <a:t>Bereinigung</a:t>
            </a:r>
            <a:endParaRPr lang="en-US" dirty="0"/>
          </a:p>
          <a:p>
            <a:r>
              <a:rPr lang="en-US" dirty="0" err="1"/>
              <a:t>Resultat</a:t>
            </a:r>
            <a:r>
              <a:rPr lang="en-US" dirty="0"/>
              <a:t> der </a:t>
            </a:r>
            <a:r>
              <a:rPr lang="en-US" dirty="0" err="1"/>
              <a:t>Analyse</a:t>
            </a:r>
            <a:endParaRPr lang="en-US" dirty="0"/>
          </a:p>
          <a:p>
            <a:r>
              <a:rPr lang="en-US" dirty="0"/>
              <a:t>Pitfalls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194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BFE25-DDFB-7348-8CB9-4F869D849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Fragestellungen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60C24-8A9B-9948-868B-FB0F2ABBEE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CH" dirty="0"/>
              <a:t>Welches sind die einflussreichsten Regisseure unter diesen Filmen?</a:t>
            </a:r>
            <a:endParaRPr lang="en-US" dirty="0"/>
          </a:p>
          <a:p>
            <a:pPr lvl="0"/>
            <a:r>
              <a:rPr lang="de-CH" dirty="0"/>
              <a:t>Welches sind die beliebtesten Schauspieler/innen ?</a:t>
            </a:r>
            <a:endParaRPr lang="en-US" dirty="0"/>
          </a:p>
          <a:p>
            <a:pPr lvl="0"/>
            <a:r>
              <a:rPr lang="de-CH" dirty="0"/>
              <a:t>Gibt es Schauspieler, welche in mehreren Filmen immer wieder gemeinsam auftreten?</a:t>
            </a:r>
            <a:endParaRPr lang="en-US" dirty="0"/>
          </a:p>
          <a:p>
            <a:pPr lvl="0"/>
            <a:r>
              <a:rPr lang="de-CH" dirty="0"/>
              <a:t>Haben Regisseure ihre Präferenzen bei den Schauspielern?</a:t>
            </a:r>
            <a:endParaRPr lang="en-US" dirty="0"/>
          </a:p>
          <a:p>
            <a:pPr lvl="0"/>
            <a:r>
              <a:rPr lang="de-CH" dirty="0"/>
              <a:t>Was sind die beliebtesten Genres?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031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72EE3-CF31-3946-B5B3-72C2CB8FF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Datenbeschaffung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16C0E1-94B3-704C-966C-B18B7900B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Datenquelle</a:t>
            </a:r>
            <a:r>
              <a:rPr lang="en-US" dirty="0"/>
              <a:t>: </a:t>
            </a:r>
            <a:r>
              <a:rPr lang="en-US" dirty="0" err="1"/>
              <a:t>WikiData</a:t>
            </a:r>
            <a:r>
              <a:rPr lang="en-US" dirty="0"/>
              <a:t> </a:t>
            </a:r>
            <a:r>
              <a:rPr lang="en-US" dirty="0" err="1"/>
              <a:t>QueryService</a:t>
            </a:r>
            <a:endParaRPr lang="en-US" dirty="0"/>
          </a:p>
          <a:p>
            <a:r>
              <a:rPr lang="en-US" dirty="0" err="1"/>
              <a:t>Abfragesprache</a:t>
            </a:r>
            <a:r>
              <a:rPr lang="en-US" dirty="0"/>
              <a:t> </a:t>
            </a:r>
            <a:r>
              <a:rPr lang="en-US" dirty="0" err="1"/>
              <a:t>SparQL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2600" dirty="0" err="1">
                <a:cs typeface="Courier New" panose="02070309020205020404" pitchFamily="49" charset="0"/>
              </a:rPr>
              <a:t>Viele</a:t>
            </a:r>
            <a:r>
              <a:rPr lang="en-US" sz="2600" dirty="0">
                <a:cs typeface="Courier New" panose="02070309020205020404" pitchFamily="49" charset="0"/>
              </a:rPr>
              <a:t> </a:t>
            </a:r>
            <a:r>
              <a:rPr lang="en-US" sz="2600" dirty="0" err="1">
                <a:cs typeface="Courier New" panose="02070309020205020404" pitchFamily="49" charset="0"/>
              </a:rPr>
              <a:t>Beispiele</a:t>
            </a:r>
            <a:r>
              <a:rPr lang="en-US" sz="2600" dirty="0">
                <a:cs typeface="Courier New" panose="02070309020205020404" pitchFamily="49" charset="0"/>
              </a:rPr>
              <a:t> und </a:t>
            </a:r>
            <a:r>
              <a:rPr lang="en-US" sz="2600" dirty="0" err="1">
                <a:cs typeface="Courier New" panose="02070309020205020404" pitchFamily="49" charset="0"/>
              </a:rPr>
              <a:t>ausführliches</a:t>
            </a:r>
            <a:r>
              <a:rPr lang="en-US" sz="2600" dirty="0">
                <a:cs typeface="Courier New" panose="02070309020205020404" pitchFamily="49" charset="0"/>
              </a:rPr>
              <a:t> Tutorial und </a:t>
            </a:r>
            <a:r>
              <a:rPr lang="en-US" sz="2600" dirty="0" err="1">
                <a:cs typeface="Courier New" panose="02070309020205020404" pitchFamily="49" charset="0"/>
              </a:rPr>
              <a:t>andere</a:t>
            </a:r>
            <a:r>
              <a:rPr lang="en-US" sz="2600" dirty="0">
                <a:cs typeface="Courier New" panose="02070309020205020404" pitchFamily="49" charset="0"/>
              </a:rPr>
              <a:t> </a:t>
            </a:r>
            <a:r>
              <a:rPr lang="en-US" sz="2600" dirty="0" err="1">
                <a:cs typeface="Courier New" panose="02070309020205020404" pitchFamily="49" charset="0"/>
              </a:rPr>
              <a:t>Hilfen</a:t>
            </a:r>
            <a:endParaRPr lang="en-US" sz="2600" dirty="0"/>
          </a:p>
          <a:p>
            <a:pPr lvl="2"/>
            <a:endParaRPr lang="en-US" sz="1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7257E8-A3FC-154C-8156-C9F016BFFD3D}"/>
              </a:ext>
            </a:extLst>
          </p:cNvPr>
          <p:cNvSpPr txBox="1"/>
          <p:nvPr/>
        </p:nvSpPr>
        <p:spPr>
          <a:xfrm>
            <a:off x="1653209" y="2965836"/>
            <a:ext cx="97005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SELECT ?movie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?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movieLabel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WHERE {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?movie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wdt:P166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?award.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	?award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wdt:P31 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wd:Q19020.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	?movie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wdt:P31</a:t>
            </a:r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wd:Q11424.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SERVICE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wikibase:label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{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bd:serviceParam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wikibase:language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 "</a:t>
            </a:r>
            <a:r>
              <a:rPr lang="en-US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en</a:t>
            </a:r>
            <a:r>
              <a:rPr lang="en-US" b="1" dirty="0">
                <a:latin typeface="Courier New" panose="02070309020205020404" pitchFamily="49" charset="0"/>
                <a:cs typeface="Courier New" panose="02070309020205020404" pitchFamily="49" charset="0"/>
              </a:rPr>
              <a:t>". }</a:t>
            </a:r>
          </a:p>
          <a:p>
            <a:r>
              <a:rPr lang="en-US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52369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9A97A-52AC-AD45-850C-F3B6F1A09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Datenbeschaffung</a:t>
            </a:r>
            <a:r>
              <a:rPr lang="en-US" dirty="0"/>
              <a:t> - </a:t>
            </a:r>
            <a:r>
              <a:rPr lang="en-US" dirty="0">
                <a:cs typeface="Courier New" panose="02070309020205020404" pitchFamily="49" charset="0"/>
              </a:rPr>
              <a:t>Challenges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293BB-B34F-3D48-B733-AAA91442A9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cs typeface="Courier New" panose="02070309020205020404" pitchFamily="49" charset="0"/>
              </a:rPr>
              <a:t>Das Query so </a:t>
            </a:r>
            <a:r>
              <a:rPr lang="en-US" dirty="0" err="1">
                <a:cs typeface="Courier New" panose="02070309020205020404" pitchFamily="49" charset="0"/>
              </a:rPr>
              <a:t>zu</a:t>
            </a:r>
            <a:r>
              <a:rPr lang="en-US" dirty="0">
                <a:cs typeface="Courier New" panose="02070309020205020404" pitchFamily="49" charset="0"/>
              </a:rPr>
              <a:t> </a:t>
            </a:r>
            <a:r>
              <a:rPr lang="en-US" dirty="0" err="1">
                <a:cs typeface="Courier New" panose="02070309020205020404" pitchFamily="49" charset="0"/>
              </a:rPr>
              <a:t>schreiben</a:t>
            </a:r>
            <a:r>
              <a:rPr lang="en-US" dirty="0">
                <a:cs typeface="Courier New" panose="02070309020205020404" pitchFamily="49" charset="0"/>
              </a:rPr>
              <a:t>, </a:t>
            </a:r>
            <a:r>
              <a:rPr lang="en-US" dirty="0" err="1">
                <a:cs typeface="Courier New" panose="02070309020205020404" pitchFamily="49" charset="0"/>
              </a:rPr>
              <a:t>dass</a:t>
            </a:r>
            <a:r>
              <a:rPr lang="en-US" dirty="0">
                <a:cs typeface="Courier New" panose="02070309020205020404" pitchFamily="49" charset="0"/>
              </a:rPr>
              <a:t> man </a:t>
            </a:r>
            <a:r>
              <a:rPr lang="en-US" dirty="0" err="1">
                <a:cs typeface="Courier New" panose="02070309020205020404" pitchFamily="49" charset="0"/>
              </a:rPr>
              <a:t>nicht</a:t>
            </a:r>
            <a:r>
              <a:rPr lang="en-US" dirty="0">
                <a:cs typeface="Courier New" panose="02070309020205020404" pitchFamily="49" charset="0"/>
              </a:rPr>
              <a:t> </a:t>
            </a:r>
            <a:r>
              <a:rPr lang="en-US" dirty="0" err="1">
                <a:cs typeface="Courier New" panose="02070309020205020404" pitchFamily="49" charset="0"/>
              </a:rPr>
              <a:t>unnötig</a:t>
            </a:r>
            <a:r>
              <a:rPr lang="en-US" dirty="0">
                <a:cs typeface="Courier New" panose="02070309020205020404" pitchFamily="49" charset="0"/>
              </a:rPr>
              <a:t> </a:t>
            </a:r>
            <a:r>
              <a:rPr lang="en-US" dirty="0" err="1">
                <a:cs typeface="Courier New" panose="02070309020205020404" pitchFamily="49" charset="0"/>
              </a:rPr>
              <a:t>viele</a:t>
            </a:r>
            <a:r>
              <a:rPr lang="en-US" dirty="0">
                <a:cs typeface="Courier New" panose="02070309020205020404" pitchFamily="49" charset="0"/>
              </a:rPr>
              <a:t> </a:t>
            </a:r>
            <a:r>
              <a:rPr lang="en-US" dirty="0" err="1">
                <a:cs typeface="Courier New" panose="02070309020205020404" pitchFamily="49" charset="0"/>
              </a:rPr>
              <a:t>Duplikate</a:t>
            </a:r>
            <a:r>
              <a:rPr lang="en-US" dirty="0">
                <a:cs typeface="Courier New" panose="02070309020205020404" pitchFamily="49" charset="0"/>
              </a:rPr>
              <a:t> </a:t>
            </a:r>
            <a:r>
              <a:rPr lang="en-US" dirty="0" err="1">
                <a:cs typeface="Courier New" panose="02070309020205020404" pitchFamily="49" charset="0"/>
              </a:rPr>
              <a:t>lädt</a:t>
            </a:r>
            <a:endParaRPr lang="en-US" dirty="0">
              <a:cs typeface="Courier New" panose="02070309020205020404" pitchFamily="49" charset="0"/>
            </a:endParaRPr>
          </a:p>
          <a:p>
            <a:pPr lvl="1"/>
            <a:r>
              <a:rPr lang="en-US" dirty="0" err="1">
                <a:cs typeface="Courier New" panose="02070309020205020404" pitchFamily="49" charset="0"/>
              </a:rPr>
              <a:t>Aufteilen</a:t>
            </a:r>
            <a:r>
              <a:rPr lang="en-US" dirty="0">
                <a:cs typeface="Courier New" panose="02070309020205020404" pitchFamily="49" charset="0"/>
              </a:rPr>
              <a:t> in 2 Queries (Film und </a:t>
            </a:r>
            <a:r>
              <a:rPr lang="en-US" dirty="0" err="1">
                <a:cs typeface="Courier New" panose="02070309020205020404" pitchFamily="49" charset="0"/>
              </a:rPr>
              <a:t>Schauspieler</a:t>
            </a:r>
            <a:r>
              <a:rPr lang="en-US" dirty="0">
                <a:cs typeface="Courier New" panose="02070309020205020404" pitchFamily="49" charset="0"/>
              </a:rPr>
              <a:t>) </a:t>
            </a:r>
          </a:p>
          <a:p>
            <a:pPr lvl="1"/>
            <a:r>
              <a:rPr lang="en-US" b="1" dirty="0"/>
              <a:t>GROUP BY</a:t>
            </a:r>
            <a:r>
              <a:rPr lang="en-US" b="1" dirty="0">
                <a:cs typeface="Courier New" panose="02070309020205020404" pitchFamily="49" charset="0"/>
              </a:rPr>
              <a:t> </a:t>
            </a:r>
            <a:r>
              <a:rPr lang="en-US" dirty="0">
                <a:cs typeface="Courier New" panose="02070309020205020404" pitchFamily="49" charset="0"/>
              </a:rPr>
              <a:t>und </a:t>
            </a:r>
            <a:r>
              <a:rPr lang="en-US" b="1" dirty="0">
                <a:cs typeface="Courier New" panose="02070309020205020404" pitchFamily="49" charset="0"/>
              </a:rPr>
              <a:t>GROUP_CONCAT </a:t>
            </a:r>
            <a:r>
              <a:rPr lang="en-US" dirty="0">
                <a:cs typeface="Courier New" panose="02070309020205020404" pitchFamily="49" charset="0"/>
              </a:rPr>
              <a:t>(</a:t>
            </a:r>
            <a:r>
              <a:rPr lang="en-US" dirty="0" err="1">
                <a:cs typeface="Courier New" panose="02070309020205020404" pitchFamily="49" charset="0"/>
              </a:rPr>
              <a:t>z.b</a:t>
            </a:r>
            <a:r>
              <a:rPr lang="en-US" dirty="0">
                <a:cs typeface="Courier New" panose="02070309020205020404" pitchFamily="49" charset="0"/>
              </a:rPr>
              <a:t>. Genres) </a:t>
            </a:r>
          </a:p>
          <a:p>
            <a:r>
              <a:rPr lang="en-US" dirty="0" err="1">
                <a:cs typeface="Courier New" panose="02070309020205020404" pitchFamily="49" charset="0"/>
              </a:rPr>
              <a:t>Datenqualität</a:t>
            </a:r>
            <a:endParaRPr lang="en-US" dirty="0">
              <a:cs typeface="Courier New" panose="02070309020205020404" pitchFamily="49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5634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14547D-5FD5-C94F-AE57-3D7A8CD7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Explorative </a:t>
            </a:r>
            <a:r>
              <a:rPr lang="en-US" dirty="0" err="1"/>
              <a:t>Datenanalyse</a:t>
            </a:r>
            <a:r>
              <a:rPr lang="en-US" dirty="0"/>
              <a:t> und </a:t>
            </a:r>
            <a:r>
              <a:rPr lang="en-US" dirty="0" err="1"/>
              <a:t>Bereinigung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A23287-5623-AE4F-B162-BE150DD246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6850" y="2324894"/>
            <a:ext cx="9258300" cy="3352800"/>
          </a:xfr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E4701B90-4FC2-1641-96BB-07AC84480634}"/>
              </a:ext>
            </a:extLst>
          </p:cNvPr>
          <p:cNvSpPr/>
          <p:nvPr/>
        </p:nvSpPr>
        <p:spPr>
          <a:xfrm>
            <a:off x="2504209" y="4821382"/>
            <a:ext cx="3054927" cy="77931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554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EB1D8-9A32-F745-8735-0F17BE708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Altersverteilung</a:t>
            </a:r>
            <a:r>
              <a:rPr lang="en-US" dirty="0"/>
              <a:t> </a:t>
            </a:r>
            <a:r>
              <a:rPr lang="en-US" dirty="0" err="1"/>
              <a:t>Schauspieler</a:t>
            </a:r>
            <a:r>
              <a:rPr lang="en-US" dirty="0"/>
              <a:t> / </a:t>
            </a:r>
            <a:r>
              <a:rPr lang="en-US" dirty="0" err="1"/>
              <a:t>Regisseure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2818413-DD02-124D-A072-4CFBB1CE89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66850" y="2324894"/>
            <a:ext cx="9258300" cy="3352800"/>
          </a:xfrm>
        </p:spPr>
      </p:pic>
    </p:spTree>
    <p:extLst>
      <p:ext uri="{BB962C8B-B14F-4D97-AF65-F5344CB8AC3E}">
        <p14:creationId xmlns:p14="http://schemas.microsoft.com/office/powerpoint/2010/main" val="1145495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230FFA-09C9-D441-836B-F76FDF75B9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Genres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108E13E-F23B-3149-AACA-6AA3F49EA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b="4885"/>
          <a:stretch/>
        </p:blipFill>
        <p:spPr>
          <a:xfrm>
            <a:off x="797095" y="1617805"/>
            <a:ext cx="10286079" cy="4138757"/>
          </a:xfrm>
        </p:spPr>
      </p:pic>
    </p:spTree>
    <p:extLst>
      <p:ext uri="{BB962C8B-B14F-4D97-AF65-F5344CB8AC3E}">
        <p14:creationId xmlns:p14="http://schemas.microsoft.com/office/powerpoint/2010/main" val="2552634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69743-6125-C64E-8B46-CE41677571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Genres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2CD630F-45BF-DF40-A23B-6803314AE4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5084"/>
          <a:stretch/>
        </p:blipFill>
        <p:spPr>
          <a:xfrm>
            <a:off x="692727" y="1474284"/>
            <a:ext cx="10515600" cy="4126416"/>
          </a:xfrm>
        </p:spPr>
      </p:pic>
    </p:spTree>
    <p:extLst>
      <p:ext uri="{BB962C8B-B14F-4D97-AF65-F5344CB8AC3E}">
        <p14:creationId xmlns:p14="http://schemas.microsoft.com/office/powerpoint/2010/main" val="3314437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{BD0AE169-45D7-1045-933B-56CF8EEABCEC}tf16401378</Template>
  <TotalTime>95</TotalTime>
  <Words>289</Words>
  <Application>Microsoft Macintosh PowerPoint</Application>
  <PresentationFormat>Widescreen</PresentationFormat>
  <Paragraphs>68</Paragraphs>
  <Slides>11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Ubuntu</vt:lpstr>
      <vt:lpstr>Office Theme</vt:lpstr>
      <vt:lpstr>PowerPoint Presentation</vt:lpstr>
      <vt:lpstr>Agenda</vt:lpstr>
      <vt:lpstr>Fragestellungen</vt:lpstr>
      <vt:lpstr>Datenbeschaffung</vt:lpstr>
      <vt:lpstr>Datenbeschaffung - Challenges</vt:lpstr>
      <vt:lpstr>Explorative Datenanalyse und Bereinigung</vt:lpstr>
      <vt:lpstr>Altersverteilung Schauspieler / Regisseure</vt:lpstr>
      <vt:lpstr>Genres</vt:lpstr>
      <vt:lpstr>Genres </vt:lpstr>
      <vt:lpstr>Verteilung der Filme pro Jahr</vt:lpstr>
      <vt:lpstr>Pitfalls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Mikael Kalt</dc:creator>
  <cp:lastModifiedBy>Mikael Kalt</cp:lastModifiedBy>
  <cp:revision>119</cp:revision>
  <dcterms:created xsi:type="dcterms:W3CDTF">2019-11-21T19:34:17Z</dcterms:created>
  <dcterms:modified xsi:type="dcterms:W3CDTF">2019-11-24T14:02:25Z</dcterms:modified>
</cp:coreProperties>
</file>

<file path=docProps/thumbnail.jpeg>
</file>